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58" r:id="rId4"/>
    <p:sldId id="261" r:id="rId5"/>
    <p:sldId id="262" r:id="rId6"/>
    <p:sldId id="266" r:id="rId7"/>
    <p:sldId id="265" r:id="rId8"/>
    <p:sldId id="259" r:id="rId9"/>
    <p:sldId id="257" r:id="rId10"/>
    <p:sldId id="271" r:id="rId11"/>
    <p:sldId id="273" r:id="rId12"/>
    <p:sldId id="267" r:id="rId13"/>
    <p:sldId id="270" r:id="rId14"/>
    <p:sldId id="269" r:id="rId15"/>
    <p:sldId id="263" r:id="rId16"/>
    <p:sldId id="268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26C3-7420-4FCB-A6D8-414C35A390CB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F7E754-D51D-4B11-8E6A-B3A19D183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26C3-7420-4FCB-A6D8-414C35A390CB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E754-D51D-4B11-8E6A-B3A19D183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26C3-7420-4FCB-A6D8-414C35A390CB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E754-D51D-4B11-8E6A-B3A19D183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26C3-7420-4FCB-A6D8-414C35A390CB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F7E754-D51D-4B11-8E6A-B3A19D183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26C3-7420-4FCB-A6D8-414C35A390CB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E754-D51D-4B11-8E6A-B3A19D183E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26C3-7420-4FCB-A6D8-414C35A390CB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E754-D51D-4B11-8E6A-B3A19D183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26C3-7420-4FCB-A6D8-414C35A390CB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3F7E754-D51D-4B11-8E6A-B3A19D183E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26C3-7420-4FCB-A6D8-414C35A390CB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E754-D51D-4B11-8E6A-B3A19D183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26C3-7420-4FCB-A6D8-414C35A390CB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E754-D51D-4B11-8E6A-B3A19D183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26C3-7420-4FCB-A6D8-414C35A390CB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E754-D51D-4B11-8E6A-B3A19D183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26C3-7420-4FCB-A6D8-414C35A390CB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E754-D51D-4B11-8E6A-B3A19D183E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D9126C3-7420-4FCB-A6D8-414C35A390CB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3F7E754-D51D-4B11-8E6A-B3A19D183E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1916" TargetMode="External"/><Relationship Id="rId2" Type="http://schemas.openxmlformats.org/officeDocument/2006/relationships/hyperlink" Target="https://ru.wikipedia.org/wiki/21_%D1%8F%D0%BD%D0%B2%D0%B0%D1%80%D1%8F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ru.wikipedia.org/wiki/1999" TargetMode="External"/><Relationship Id="rId4" Type="http://schemas.openxmlformats.org/officeDocument/2006/relationships/hyperlink" Target="https://ru.wikipedia.org/wiki/30_%D1%8F%D0%BD%D0%B2%D0%B0%D1%80%D1%8F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D%D0%B5%D0%BC%D0%B5%D1%86%D0%BA%D0%B8%D0%B9_%D1%8F%D0%B7%D1%8B%D0%BA" TargetMode="External"/><Relationship Id="rId2" Type="http://schemas.openxmlformats.org/officeDocument/2006/relationships/hyperlink" Target="https://ru.wikipedia.org/wiki/%D0%9E%D0%B4%D0%B0%D1%80%D1%91%D0%BD%D0%BD%D0%BE%D1%81%D1%82%D1%8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66" y="476672"/>
            <a:ext cx="8672514" cy="257347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Психолого-педагогическое сопровождение процесса подготовки учащихся к предметной олимпиаде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357562"/>
            <a:ext cx="8672514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 хотите, чтобы ваши дети 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были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способными и талантливыми?</a:t>
            </a:r>
          </a:p>
          <a:p>
            <a:pPr>
              <a:lnSpc>
                <a:spcPct val="80000"/>
              </a:lnSpc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Тогда помогите им сделать 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первые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шаги по ступенькам 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творчества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ru-RU" b="1" dirty="0" smtClean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 не опаздывайте 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помогая... думайте сами. </a:t>
            </a:r>
          </a:p>
          <a:p>
            <a:pPr>
              <a:lnSpc>
                <a:spcPct val="80000"/>
              </a:lnSpc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 тайны рождения, 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есть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тайна развития!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Б.П.Никитин</a:t>
            </a:r>
            <a:endParaRPr lang="ru-RU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5929330"/>
            <a:ext cx="7358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Бори́с</a:t>
            </a:r>
            <a:r>
              <a:rPr lang="ru-RU" b="1" dirty="0" smtClean="0"/>
              <a:t> </a:t>
            </a:r>
            <a:r>
              <a:rPr lang="ru-RU" b="1" dirty="0" err="1" smtClean="0"/>
              <a:t>Па́влович</a:t>
            </a:r>
            <a:r>
              <a:rPr lang="ru-RU" b="1" dirty="0" smtClean="0"/>
              <a:t> </a:t>
            </a:r>
            <a:r>
              <a:rPr lang="ru-RU" b="1" dirty="0" err="1" smtClean="0"/>
              <a:t>Ники́тин</a:t>
            </a:r>
            <a:r>
              <a:rPr lang="ru-RU" dirty="0" smtClean="0"/>
              <a:t> (</a:t>
            </a:r>
            <a:r>
              <a:rPr lang="ru-RU" dirty="0" smtClean="0">
                <a:hlinkClick r:id="rId2" tooltip="21 января"/>
              </a:rPr>
              <a:t>21 января</a:t>
            </a:r>
            <a:r>
              <a:rPr lang="ru-RU" dirty="0" smtClean="0"/>
              <a:t> </a:t>
            </a:r>
            <a:r>
              <a:rPr lang="ru-RU" dirty="0" smtClean="0">
                <a:hlinkClick r:id="rId3" tooltip="1916"/>
              </a:rPr>
              <a:t>1916</a:t>
            </a:r>
            <a:r>
              <a:rPr lang="ru-RU" dirty="0" smtClean="0"/>
              <a:t>—</a:t>
            </a:r>
            <a:r>
              <a:rPr lang="ru-RU" dirty="0" smtClean="0">
                <a:hlinkClick r:id="rId4" tooltip="30 января"/>
              </a:rPr>
              <a:t>30 января</a:t>
            </a:r>
            <a:r>
              <a:rPr lang="ru-RU" dirty="0" smtClean="0"/>
              <a:t> </a:t>
            </a:r>
            <a:r>
              <a:rPr lang="ru-RU" dirty="0" smtClean="0">
                <a:hlinkClick r:id="rId5" tooltip="1999"/>
              </a:rPr>
              <a:t>1999</a:t>
            </a:r>
            <a:r>
              <a:rPr lang="ru-RU" dirty="0" smtClean="0"/>
              <a:t>) — один из основоположников методики раннего развития,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277000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II этап.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Формирование целей и осознание путей их реализации.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Цель – сознательный образ желаемого результата.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Определение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и осознание целей («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Что я хочу получить в результате участия в олимпиаде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»):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происходит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в ходе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психологического тренинга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(техника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Псиъхосинтез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).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Упражнения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«Времена года моей души», «Волшебная лавка», «Стрела» позволяют не только понять и принять свои цели как бы «изнутри», но и скорректировать мотивы боязни неудач, внести позитивную направленность и снять высокую тревожность учащихся.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Идеально,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когда цели ученика и учителя совпадают и становятся общими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Правило, которое нужно соблюдать при постановке цели: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«Цель должна быть сформулирована в позитиве. Сознание не принимает предлога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«не».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Говори,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что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ты хочешь, а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не то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чего не хочешь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». Можно привести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такой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пример: «Попробуйте представить себе человека, не падающего с 5 этажа. Это сложно. Гораздо проще представить человека, стоящего на 5 этаже». Так и цель.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Скажешь: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«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Не хочу волноваться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» – получишь противоположный результат. Скажешь: «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Хочу быть спокойным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» - получишь то, что приказал себе.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5856" y="2564904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В результате у учащихся должны выработаться следующие положения</a:t>
            </a:r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1. Что конкретно я хочу от участия в олимпиаде?</a:t>
            </a:r>
            <a:endParaRPr lang="ru-RU" sz="24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2. Насколько этот результат зависит от меня?</a:t>
            </a:r>
            <a:endParaRPr lang="ru-RU" sz="24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3. Какие конкретно люди и как могут помочь мне в этом?</a:t>
            </a:r>
            <a:endParaRPr lang="ru-RU" sz="24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4. Как я собираюсь достичь цели? Мой первый шаг?</a:t>
            </a:r>
            <a:endParaRPr lang="ru-RU" sz="24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5. Если добьюсь своей цели, как изменяется моя </a:t>
            </a:r>
            <a:r>
              <a:rPr lang="ru-RU" sz="24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жизнь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90872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НА II этапе. </a:t>
            </a:r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Формирование целей и осознание путей их реализации.</a:t>
            </a:r>
            <a:endParaRPr lang="ru-RU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ru-RU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Цель – сознательный образ желаемого результата.</a:t>
            </a:r>
            <a:endParaRPr lang="ru-RU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095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785786" y="968201"/>
            <a:ext cx="707233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III этап.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Выделение задач и средств.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ru-RU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Выделение </a:t>
            </a: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задач и средств в достижении целей происходит непосредственно на занятиях учащегося с педагогом-предметником.</a:t>
            </a:r>
            <a:endParaRPr kumimoji="0" lang="ru-RU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	Психолог на этом этапе проводит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индивидуальные консультации по запросам педагога и учащегося. 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42844" y="285728"/>
            <a:ext cx="878681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IV этап.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Поиск внутренних ресурсов и возможностей.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Цель – выделение и активизация внутренних ресурсов и возможностей личности учащегося.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	Реализация данной цели происходит в ходе участия учащегося в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психологическом тренинге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Личностного роста,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через упражнения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на самопознание и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самоактуализацию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своего «Я».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В арсенале школьных психологов имеются аналогичные программы тренингов.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	В условиях сложных эмоциональных реакций (а к ним относится олимпиада) у многих учащихся наблюдаются резкие сдвиги в функциях сердца, дыхания и желез внутренней секреции, частота пульса доходит до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130 ударов в минуту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повышается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давление до 180 мм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. Многие ребята отмечают, что находятся в состоянии страха и тревоги, в отдельных случаях нарушается сон. Некоторые, чтобы успокоиться,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принимают искусственные стимуляторы и фармакологические средства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которые после некоторого кратковременного действия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приводят к ослаблению функций коры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головного мозга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0075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V этап.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0075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Научная организация труда учащегося.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0075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Цель – обучить учащихся наиболее продуктивному способу  научной организации труда, снятие высокого уровня тревожности и профилактика «эмоционального выгорания» перед олимпиадой.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0075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	Данный этап включает в себя: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0075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Проведение тестирования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«Как ты готовишься к занятиям», «Организованный ли Вы человек», «Совы и жаворонки». Данные тесты помогают определить сильные и слабые стороны индивидуального стиля деятельности учащихся.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0075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Лекции на темы: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«Как работать с учебной и научной литературой», «Составление конспекта», «Организуй свое время», «День накануне олимпиады». Данная информация поможет распределить экономию время, средства и силы, избавиться от перегрузок. 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0075" algn="l"/>
              </a:tabLst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Тренинговые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занятия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 целью снятия тревожности перед олимпиадой, нормализация эмоционального состояния учащихся. Данные занятия включают в себя упражнения на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самопрезентацию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повышение уверенности в себе; элементы самовнушения и релаксации.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ВЗАИМОДЕЙСТВИЕ  ПСИХОЛОГО- ПЕДАГОГИЧЕСКОГО СОПРОВОЖДЕНИЯ</a:t>
            </a:r>
            <a:endParaRPr lang="ru-RU" dirty="0"/>
          </a:p>
        </p:txBody>
      </p: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121" name="Group 1"/>
          <p:cNvGrpSpPr>
            <a:grpSpLocks noChangeAspect="1"/>
          </p:cNvGrpSpPr>
          <p:nvPr/>
        </p:nvGrpSpPr>
        <p:grpSpPr bwMode="auto">
          <a:xfrm>
            <a:off x="0" y="1357298"/>
            <a:ext cx="9144000" cy="5257800"/>
            <a:chOff x="3546" y="1399"/>
            <a:chExt cx="7200" cy="4140"/>
          </a:xfrm>
        </p:grpSpPr>
        <p:sp>
          <p:nvSpPr>
            <p:cNvPr id="5143" name="AutoShape 23"/>
            <p:cNvSpPr>
              <a:spLocks noChangeAspect="1" noChangeArrowheads="1" noTextEdit="1"/>
            </p:cNvSpPr>
            <p:nvPr/>
          </p:nvSpPr>
          <p:spPr bwMode="auto">
            <a:xfrm>
              <a:off x="3546" y="1793"/>
              <a:ext cx="7200" cy="360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42" name="Oval 22"/>
            <p:cNvSpPr>
              <a:spLocks noChangeArrowheads="1"/>
            </p:cNvSpPr>
            <p:nvPr/>
          </p:nvSpPr>
          <p:spPr bwMode="auto">
            <a:xfrm>
              <a:off x="6336" y="3199"/>
              <a:ext cx="2250" cy="990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Times New Roman" pitchFamily="18" charset="0"/>
                  <a:cs typeface="Arial" pitchFamily="34" charset="0"/>
                </a:rPr>
                <a:t>Одаренные дети</a:t>
              </a:r>
              <a:endPara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1" name="Oval 21"/>
            <p:cNvSpPr>
              <a:spLocks noChangeArrowheads="1"/>
            </p:cNvSpPr>
            <p:nvPr/>
          </p:nvSpPr>
          <p:spPr bwMode="auto">
            <a:xfrm>
              <a:off x="3546" y="2479"/>
              <a:ext cx="2430" cy="2070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0" name="Oval 20"/>
            <p:cNvSpPr>
              <a:spLocks noChangeArrowheads="1"/>
            </p:cNvSpPr>
            <p:nvPr/>
          </p:nvSpPr>
          <p:spPr bwMode="auto">
            <a:xfrm>
              <a:off x="5908" y="1399"/>
              <a:ext cx="2318" cy="1620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9" name="Oval 19"/>
            <p:cNvSpPr>
              <a:spLocks noChangeArrowheads="1"/>
            </p:cNvSpPr>
            <p:nvPr/>
          </p:nvSpPr>
          <p:spPr bwMode="auto">
            <a:xfrm>
              <a:off x="8406" y="2209"/>
              <a:ext cx="1834" cy="990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effectLst/>
                  <a:latin typeface="Garamond" pitchFamily="18" charset="0"/>
                  <a:ea typeface="Times New Roman" pitchFamily="18" charset="0"/>
                  <a:cs typeface="Arial" pitchFamily="34" charset="0"/>
                </a:rPr>
                <a:t>Воспитательная работа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8" name="Oval 18"/>
            <p:cNvSpPr>
              <a:spLocks noChangeArrowheads="1"/>
            </p:cNvSpPr>
            <p:nvPr/>
          </p:nvSpPr>
          <p:spPr bwMode="auto">
            <a:xfrm>
              <a:off x="8440" y="3930"/>
              <a:ext cx="2306" cy="990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Garamond" pitchFamily="18" charset="0"/>
                  <a:ea typeface="Times New Roman" pitchFamily="18" charset="0"/>
                  <a:cs typeface="Arial" pitchFamily="34" charset="0"/>
                </a:rPr>
                <a:t>Психолого-педагогическое сопровождение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7" name="Oval 17"/>
            <p:cNvSpPr>
              <a:spLocks noChangeArrowheads="1"/>
            </p:cNvSpPr>
            <p:nvPr/>
          </p:nvSpPr>
          <p:spPr bwMode="auto">
            <a:xfrm>
              <a:off x="5008" y="4549"/>
              <a:ext cx="1800" cy="990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Times New Roman" pitchFamily="18" charset="0"/>
                  <a:cs typeface="Arial" pitchFamily="34" charset="0"/>
                </a:rPr>
                <a:t>Материально-техническая база</a:t>
              </a:r>
              <a:endPara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6" name="Rectangle 16"/>
            <p:cNvSpPr>
              <a:spLocks noChangeArrowheads="1"/>
            </p:cNvSpPr>
            <p:nvPr/>
          </p:nvSpPr>
          <p:spPr bwMode="auto">
            <a:xfrm>
              <a:off x="3940" y="1793"/>
              <a:ext cx="1676" cy="506"/>
            </a:xfrm>
            <a:prstGeom prst="rect">
              <a:avLst/>
            </a:prstGeom>
            <a:noFill/>
            <a:ln w="28575">
              <a:solidFill>
                <a:srgbClr val="008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Garamond" pitchFamily="18" charset="0"/>
                  <a:ea typeface="Times New Roman" pitchFamily="18" charset="0"/>
                  <a:cs typeface="Arial" pitchFamily="34" charset="0"/>
                </a:rPr>
                <a:t>Учебная деятельность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5" name="Oval 15"/>
            <p:cNvSpPr>
              <a:spLocks noChangeArrowheads="1"/>
            </p:cNvSpPr>
            <p:nvPr/>
          </p:nvSpPr>
          <p:spPr bwMode="auto">
            <a:xfrm>
              <a:off x="7090" y="4943"/>
              <a:ext cx="1800" cy="540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Times New Roman" pitchFamily="18" charset="0"/>
                  <a:cs typeface="Arial" pitchFamily="34" charset="0"/>
                </a:rPr>
                <a:t>Родители</a:t>
              </a:r>
              <a:endPara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4" name="Line 14"/>
            <p:cNvSpPr>
              <a:spLocks noChangeShapeType="1"/>
            </p:cNvSpPr>
            <p:nvPr/>
          </p:nvSpPr>
          <p:spPr bwMode="auto">
            <a:xfrm flipH="1">
              <a:off x="4536" y="2299"/>
              <a:ext cx="270" cy="18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3" name="Line 13"/>
            <p:cNvSpPr>
              <a:spLocks noChangeShapeType="1"/>
            </p:cNvSpPr>
            <p:nvPr/>
          </p:nvSpPr>
          <p:spPr bwMode="auto">
            <a:xfrm>
              <a:off x="5616" y="2119"/>
              <a:ext cx="292" cy="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2" name="Line 12"/>
            <p:cNvSpPr>
              <a:spLocks noChangeShapeType="1"/>
            </p:cNvSpPr>
            <p:nvPr/>
          </p:nvSpPr>
          <p:spPr bwMode="auto">
            <a:xfrm>
              <a:off x="5976" y="3289"/>
              <a:ext cx="450" cy="18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1" name="Line 11"/>
            <p:cNvSpPr>
              <a:spLocks noChangeShapeType="1"/>
            </p:cNvSpPr>
            <p:nvPr/>
          </p:nvSpPr>
          <p:spPr bwMode="auto">
            <a:xfrm>
              <a:off x="7290" y="3030"/>
              <a:ext cx="36" cy="16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0" name="Line 10"/>
            <p:cNvSpPr>
              <a:spLocks noChangeShapeType="1"/>
            </p:cNvSpPr>
            <p:nvPr/>
          </p:nvSpPr>
          <p:spPr bwMode="auto">
            <a:xfrm flipH="1">
              <a:off x="8316" y="3109"/>
              <a:ext cx="450" cy="27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9" name="Line 9"/>
            <p:cNvSpPr>
              <a:spLocks noChangeShapeType="1"/>
            </p:cNvSpPr>
            <p:nvPr/>
          </p:nvSpPr>
          <p:spPr bwMode="auto">
            <a:xfrm flipH="1" flipV="1">
              <a:off x="7686" y="4189"/>
              <a:ext cx="191" cy="75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8" name="Line 8"/>
            <p:cNvSpPr>
              <a:spLocks noChangeShapeType="1"/>
            </p:cNvSpPr>
            <p:nvPr/>
          </p:nvSpPr>
          <p:spPr bwMode="auto">
            <a:xfrm flipV="1">
              <a:off x="6246" y="4043"/>
              <a:ext cx="416" cy="50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7" name="Line 7"/>
            <p:cNvSpPr>
              <a:spLocks noChangeShapeType="1"/>
            </p:cNvSpPr>
            <p:nvPr/>
          </p:nvSpPr>
          <p:spPr bwMode="auto">
            <a:xfrm flipH="1">
              <a:off x="5458" y="2355"/>
              <a:ext cx="450" cy="338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6" name="Line 6"/>
            <p:cNvSpPr>
              <a:spLocks noChangeShapeType="1"/>
            </p:cNvSpPr>
            <p:nvPr/>
          </p:nvSpPr>
          <p:spPr bwMode="auto">
            <a:xfrm flipH="1" flipV="1">
              <a:off x="8226" y="2389"/>
              <a:ext cx="270" cy="9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5" name="Line 5"/>
            <p:cNvSpPr>
              <a:spLocks noChangeShapeType="1"/>
            </p:cNvSpPr>
            <p:nvPr/>
          </p:nvSpPr>
          <p:spPr bwMode="auto">
            <a:xfrm flipH="1" flipV="1">
              <a:off x="9452" y="3143"/>
              <a:ext cx="225" cy="788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4" name="Line 4"/>
            <p:cNvSpPr>
              <a:spLocks noChangeShapeType="1"/>
            </p:cNvSpPr>
            <p:nvPr/>
          </p:nvSpPr>
          <p:spPr bwMode="auto">
            <a:xfrm flipV="1">
              <a:off x="8834" y="4887"/>
              <a:ext cx="326" cy="281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3" name="Line 3"/>
            <p:cNvSpPr>
              <a:spLocks noChangeShapeType="1"/>
            </p:cNvSpPr>
            <p:nvPr/>
          </p:nvSpPr>
          <p:spPr bwMode="auto">
            <a:xfrm flipV="1">
              <a:off x="6640" y="5301"/>
              <a:ext cx="450" cy="36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2" name="Line 2"/>
            <p:cNvSpPr>
              <a:spLocks noChangeShapeType="1"/>
            </p:cNvSpPr>
            <p:nvPr/>
          </p:nvSpPr>
          <p:spPr bwMode="auto">
            <a:xfrm>
              <a:off x="4446" y="4493"/>
              <a:ext cx="619" cy="45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3143240" y="1643050"/>
            <a:ext cx="264320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Вне урока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(олимпиады, конкурсы, конференции, концерты, дополнительное образование)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3143248"/>
            <a:ext cx="30003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На уроке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(современные педагогические технологии,  спорт, факультативные,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предпрофильные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 курсы)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Мониторинг качества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71472" y="214290"/>
            <a:ext cx="742952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Таким образом, 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процесс психолого-педагогического сопровождения учащихся при подготовке к олимпиаде –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работа динамичная, комплексная и творческая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3643314"/>
            <a:ext cx="85725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Но 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основной принцип в работе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с «одаренными»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должен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стать принцип 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«Не навреди. Не убей то, что заложено природой. Дай прорасти и расцвести»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3071810"/>
            <a:ext cx="5900718" cy="642942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4800" i="1" dirty="0" smtClean="0"/>
              <a:t>СПАСИБО </a:t>
            </a:r>
            <a:br>
              <a:rPr lang="ru-RU" sz="4800" i="1" dirty="0" smtClean="0"/>
            </a:br>
            <a:r>
              <a:rPr lang="ru-RU" sz="4800" i="1" dirty="0" smtClean="0"/>
              <a:t>ЗА ВНИМАНИЕ !</a:t>
            </a:r>
            <a:endParaRPr lang="ru-RU" sz="48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85918" y="5786454"/>
            <a:ext cx="61930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МОЙ ПОЧТОВЫЙ ЯЩИК -   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ourii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52@mail.ru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686800" cy="8382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ВЗАИМОСВЯЗЬ  </a:t>
            </a:r>
            <a:r>
              <a:rPr lang="ru-RU" i="1" dirty="0" err="1" smtClean="0"/>
              <a:t>педагогиКИ</a:t>
            </a:r>
            <a:r>
              <a:rPr lang="ru-RU" i="1" dirty="0" smtClean="0"/>
              <a:t>  И  </a:t>
            </a:r>
            <a:r>
              <a:rPr lang="ru-RU" i="1" dirty="0" err="1" smtClean="0"/>
              <a:t>психологиИ</a:t>
            </a:r>
            <a:endParaRPr lang="ru-RU" dirty="0"/>
          </a:p>
        </p:txBody>
      </p:sp>
      <p:sp>
        <p:nvSpPr>
          <p:cNvPr id="12" name="Стрелка углом 11"/>
          <p:cNvSpPr/>
          <p:nvPr/>
        </p:nvSpPr>
        <p:spPr>
          <a:xfrm flipV="1">
            <a:off x="500034" y="1285860"/>
            <a:ext cx="813816" cy="148877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Стрелка углом 12"/>
          <p:cNvSpPr/>
          <p:nvPr/>
        </p:nvSpPr>
        <p:spPr>
          <a:xfrm flipH="1" flipV="1">
            <a:off x="7786710" y="1285860"/>
            <a:ext cx="857256" cy="148877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714488"/>
            <a:ext cx="641985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4357694"/>
            <a:ext cx="5698976" cy="2139953"/>
          </a:xfr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Педагогическая психология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пограничная, комплексная область знания, которая занимает определенное место между психологией и педагогикой.</a:t>
            </a:r>
          </a:p>
          <a:p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Педагогическая психология - это отрасль психологии, изучающая закономерности развития человека в условиях обучения и воспитания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1785926"/>
            <a:ext cx="3500462" cy="224676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Педагогика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исследует сущность обучения и воспитания, разрабатывает теории и технологии обучения и воспитания, определяет их принципы, содержание, формы и методы.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786314" y="1785926"/>
            <a:ext cx="4143404" cy="224676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Психология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выявляет индивидуальные, возрастные особенности и закономерности развития и поведения людей, что служит важнейшей предпосылкой для определения способов и средств обучения и воспитания.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142852"/>
            <a:ext cx="1927710" cy="141808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0" name="Стрелка углом вверх 9"/>
          <p:cNvSpPr/>
          <p:nvPr/>
        </p:nvSpPr>
        <p:spPr>
          <a:xfrm rot="5400000">
            <a:off x="508604" y="4634876"/>
            <a:ext cx="1285884" cy="73152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углом вверх 10"/>
          <p:cNvSpPr/>
          <p:nvPr/>
        </p:nvSpPr>
        <p:spPr>
          <a:xfrm rot="5400000" flipV="1">
            <a:off x="7572396" y="4643446"/>
            <a:ext cx="1285884" cy="7143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четверенная стрелка 12"/>
          <p:cNvSpPr/>
          <p:nvPr/>
        </p:nvSpPr>
        <p:spPr>
          <a:xfrm>
            <a:off x="3857620" y="1571612"/>
            <a:ext cx="928694" cy="2786082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357826"/>
            <a:ext cx="8215370" cy="95410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Одарённость"/>
              </a:rPr>
              <a:t>Одарённые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де́ти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или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вундерки́нды</a:t>
            </a:r>
            <a:endParaRPr lang="ru-RU" sz="2800" dirty="0" smtClean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(от </a:t>
            </a:r>
            <a:r>
              <a:rPr lang="ru-RU" sz="2800" u="sng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Немецкий язык"/>
              </a:rPr>
              <a:t>нем.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de-DE" sz="2800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Wunderkind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дословно — </a:t>
            </a:r>
            <a:r>
              <a:rPr lang="ru-RU" sz="2800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чудесное дитя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 </a:t>
            </a:r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857224" y="571480"/>
            <a:ext cx="6143668" cy="8382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i="1" dirty="0" smtClean="0"/>
              <a:t>ОДАРЕННЫЕ ДЕТИ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2285992"/>
            <a:ext cx="8715436" cy="2246769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это дети, которые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выделяются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яркими, очевидными  выдающимися достижениями относительно интеллектуального  развития других детей своего возраста (или имеет внутренние предпосылки для таких достижений) в том или ином виде деятельности.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трелка углом вверх 7"/>
          <p:cNvSpPr/>
          <p:nvPr/>
        </p:nvSpPr>
        <p:spPr>
          <a:xfrm flipV="1">
            <a:off x="7286644" y="928670"/>
            <a:ext cx="850392" cy="121444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429124" y="4572008"/>
            <a:ext cx="484632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357158" y="857232"/>
            <a:ext cx="8286808" cy="83820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i="1" dirty="0" smtClean="0"/>
              <a:t>ОБЩИЕ ПРИЗНАКИ ОДАРЕННЫХ ДЕТЕЙ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4000504"/>
            <a:ext cx="3357586" cy="138499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 преимущественно отличная память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86314" y="3500438"/>
            <a:ext cx="3929090" cy="310854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2- </a:t>
            </a:r>
          </a:p>
          <a:p>
            <a:pPr algn="ctr"/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lang="ru-RU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бладают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способностью классифицировать информацию 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категоризировать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опыт</a:t>
            </a:r>
            <a:endParaRPr lang="ru-RU" sz="2800" dirty="0"/>
          </a:p>
        </p:txBody>
      </p:sp>
      <p:sp>
        <p:nvSpPr>
          <p:cNvPr id="9" name="Стрелка вниз 8"/>
          <p:cNvSpPr/>
          <p:nvPr/>
        </p:nvSpPr>
        <p:spPr>
          <a:xfrm>
            <a:off x="2214546" y="221455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286512" y="214311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14282" y="142852"/>
            <a:ext cx="500066" cy="65008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О</a:t>
            </a:r>
            <a:br>
              <a:rPr kumimoji="0" lang="ru-RU" sz="3600" b="1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Д</a:t>
            </a:r>
            <a:br>
              <a:rPr kumimoji="0" lang="ru-RU" sz="3600" b="1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А</a:t>
            </a:r>
            <a:br>
              <a:rPr kumimoji="0" lang="ru-RU" sz="3600" b="1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Р</a:t>
            </a:r>
            <a:br>
              <a:rPr kumimoji="0" lang="ru-RU" sz="3600" b="1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Е</a:t>
            </a:r>
            <a:br>
              <a:rPr kumimoji="0" lang="ru-RU" sz="3600" b="1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Н</a:t>
            </a:r>
            <a:br>
              <a:rPr kumimoji="0" lang="ru-RU" sz="3600" b="1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Н</a:t>
            </a:r>
            <a:br>
              <a:rPr kumimoji="0" lang="ru-RU" sz="3600" b="1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Ы</a:t>
            </a:r>
            <a:br>
              <a:rPr kumimoji="0" lang="ru-RU" sz="3600" b="1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Е</a:t>
            </a:r>
            <a:r>
              <a:rPr kumimoji="0" lang="ru-RU" sz="3600" b="1" i="1" u="none" strike="noStrike" kern="1200" cap="all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1200" cap="all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600" b="1" i="1" u="none" strike="noStrike" kern="1200" cap="all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Д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Е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1200" cap="all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1200" cap="all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УМЕЮТ</a:t>
            </a:r>
            <a:endParaRPr kumimoji="0" lang="ru-RU" sz="36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642918"/>
            <a:ext cx="7126695" cy="52322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 пользоваться накопленными знаниями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2000240"/>
            <a:ext cx="7072362" cy="461665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2- ИМЕЮТ БОЛЬШОЙ СЛОВАРНЫЙ ЗАПАС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14480" y="4143380"/>
            <a:ext cx="7143800" cy="95410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3- используют в речи сложные   синтаксические конструкции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14480" y="3071810"/>
            <a:ext cx="7143800" cy="52322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4- придумывают новые слова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714480" y="5500702"/>
            <a:ext cx="7143800" cy="95410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5- предпочитают чтение словарей и интеллектуальные игры</a:t>
            </a:r>
            <a:endParaRPr lang="ru-RU" sz="2800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714348" y="7143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714348" y="200024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714348" y="31432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714348" y="435769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714348" y="57150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714348" y="2357430"/>
            <a:ext cx="7572428" cy="83820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i="1" dirty="0" smtClean="0"/>
              <a:t>У  ОДАРЕННЫХ ДЕТЕЙ ДОМИНИРУЕТ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14290"/>
            <a:ext cx="3286148" cy="138499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 математические способности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43438" y="214290"/>
            <a:ext cx="3643338" cy="138499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2- </a:t>
            </a:r>
          </a:p>
          <a:p>
            <a:pPr algn="ctr"/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подавляющие </a:t>
            </a:r>
            <a:r>
              <a:rPr lang="ru-RU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интерес к чтению</a:t>
            </a:r>
            <a:endParaRPr lang="ru-RU" sz="28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14348" y="3500438"/>
            <a:ext cx="7500990" cy="838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1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Одаренные  ДЕТи  обладают</a:t>
            </a:r>
            <a:endParaRPr kumimoji="0" lang="ru-RU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5143512"/>
            <a:ext cx="3500462" cy="138499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1- повышенной </a:t>
            </a:r>
            <a:r>
              <a:rPr lang="ru-RU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концентрацией внимания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857620" y="5143512"/>
            <a:ext cx="4992691" cy="138499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2- упорством </a:t>
            </a:r>
            <a:r>
              <a:rPr lang="ru-RU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 </a:t>
            </a: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достижение </a:t>
            </a:r>
            <a:r>
              <a:rPr lang="ru-RU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результата в сфере, которая им интересна</a:t>
            </a:r>
            <a:endParaRPr lang="ru-RU" sz="2800" dirty="0"/>
          </a:p>
        </p:txBody>
      </p:sp>
      <p:sp>
        <p:nvSpPr>
          <p:cNvPr id="13" name="Стрелка вверх 12"/>
          <p:cNvSpPr/>
          <p:nvPr/>
        </p:nvSpPr>
        <p:spPr>
          <a:xfrm>
            <a:off x="2214546" y="1643050"/>
            <a:ext cx="484632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6215074" y="1643050"/>
            <a:ext cx="484632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верх 14"/>
          <p:cNvSpPr/>
          <p:nvPr/>
        </p:nvSpPr>
        <p:spPr>
          <a:xfrm flipV="1">
            <a:off x="2285984" y="4500570"/>
            <a:ext cx="484632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верх 15"/>
          <p:cNvSpPr/>
          <p:nvPr/>
        </p:nvSpPr>
        <p:spPr>
          <a:xfrm flipV="1">
            <a:off x="6286512" y="4500570"/>
            <a:ext cx="484632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1785918" y="3071810"/>
            <a:ext cx="6072230" cy="22145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3108" y="3286124"/>
            <a:ext cx="55007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психолого-педагогического сопровождения учащихся к предметным олимпиадам состоит из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ПЯТИ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643050"/>
            <a:ext cx="3500430" cy="132343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этап</a:t>
            </a:r>
          </a:p>
          <a:p>
            <a:pPr algn="ctr"/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Выработка 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учащихся позитивной мотивационной стратегии.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28926" y="214290"/>
            <a:ext cx="3429024" cy="132343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этап</a:t>
            </a:r>
          </a:p>
          <a:p>
            <a:pPr algn="ctr"/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целей и осознание путей их реализации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429256" y="2071678"/>
            <a:ext cx="3236335" cy="7078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этап</a:t>
            </a:r>
          </a:p>
          <a:p>
            <a:pPr algn="ctr"/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Выделение 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 и средств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5357826"/>
            <a:ext cx="2928958" cy="132343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этап</a:t>
            </a:r>
          </a:p>
          <a:p>
            <a:pPr algn="ctr"/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Поиск 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внутренних ресурсов и возможностей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857884" y="5500702"/>
            <a:ext cx="2928958" cy="10156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этап</a:t>
            </a:r>
          </a:p>
          <a:p>
            <a:pPr algn="ctr"/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Научная 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труда учащегося</a:t>
            </a:r>
          </a:p>
        </p:txBody>
      </p:sp>
      <p:sp>
        <p:nvSpPr>
          <p:cNvPr id="10" name="Стрелка вниз 9"/>
          <p:cNvSpPr/>
          <p:nvPr/>
        </p:nvSpPr>
        <p:spPr>
          <a:xfrm rot="2629269">
            <a:off x="1402051" y="4549488"/>
            <a:ext cx="42862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18789394">
            <a:off x="7622362" y="4686911"/>
            <a:ext cx="42862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rot="13595034">
            <a:off x="7550520" y="2830036"/>
            <a:ext cx="42862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10800000">
            <a:off x="4402446" y="1643050"/>
            <a:ext cx="428628" cy="1049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7867810">
            <a:off x="1333389" y="3043895"/>
            <a:ext cx="435110" cy="7032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I этап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Выработка у учащихся позитивной мотивационной стратегии.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Цель: выделение и осознание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учащисяся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мотивов участия в олимпиаде и принятие их, как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личностнозначимых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	Для определения ведущих мотивов участия учащихся в олимпиаде, 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применяют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следующие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психодиагностические методики: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психологическое интервью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b="0" i="1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тест-опросник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«Мотивация успеха и боязни неудач» (авт.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А.А.Реан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b="0" i="1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опросник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«Мотивы учебной деятельности»</a:t>
            </a:r>
            <a:endParaRPr kumimoji="0" lang="ru-RU" b="0" i="1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методика диагностики личности на мотивацию к успеху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(авт.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Т.Элерс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b="0" i="1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	Как правило, у учащихся определяется комплекс мотивов различной направленности:</a:t>
            </a:r>
            <a:endParaRPr kumimoji="0" lang="ru-RU" b="0" i="1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самореализация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(«Узнать, на что я способен», «Определить уровень моих знаний»);</a:t>
            </a:r>
            <a:endParaRPr kumimoji="0" lang="ru-RU" b="0" i="1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социальные мотивы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(«Быть лучше остальных. Стать гордостью школы», «Чтобы мною гордились родители», «Сохранить особое отношение учителя. Ведь он вложил в меня столько сил».</a:t>
            </a:r>
            <a:endParaRPr kumimoji="0" lang="ru-RU" b="0" i="1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прогностические мотивы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(«Участие (диплом) в олимпиаде поможет при поступлении в ВУЗ»);</a:t>
            </a:r>
            <a:endParaRPr kumimoji="0" lang="ru-RU" b="0" i="1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мотив направленности на успех или избегание неудач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1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	Работа по определению и принятию уч-ся мотивов дает направление и предметный ориентир в развитии деятельности по подготовке и участию в олимпиаде.</a:t>
            </a:r>
            <a:endParaRPr kumimoji="0" lang="ru-RU" b="0" i="1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346</TotalTime>
  <Words>557</Words>
  <Application>Microsoft Office PowerPoint</Application>
  <PresentationFormat>Экран (4:3)</PresentationFormat>
  <Paragraphs>115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Психолого-педагогическое сопровождение процесса подготовки учащихся к предметной олимпиаде</vt:lpstr>
      <vt:lpstr>ВЗАИМОСВЯЗЬ  педагогиКИ  И  психологиИ</vt:lpstr>
      <vt:lpstr>Презентация PowerPoint</vt:lpstr>
      <vt:lpstr>ОДАРЕННЫЕ ДЕТИ</vt:lpstr>
      <vt:lpstr>ОБЩИЕ ПРИЗНАКИ ОДАРЕННЫХ ДЕТЕЙ</vt:lpstr>
      <vt:lpstr>Презентация PowerPoint</vt:lpstr>
      <vt:lpstr>У  ОДАРЕННЫХ ДЕТЕЙ ДОМИНИРУЕТ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ВЗАИМОДЕЙСТВИЕ  ПСИХОЛОГО- ПЕДАГОГИЧЕСКОГО СОПРОВОЖДЕНИЯ</vt:lpstr>
      <vt:lpstr>Презентация PowerPoint</vt:lpstr>
      <vt:lpstr>СПАСИБО  ЗА ВНИМАНИЕ !</vt:lpstr>
    </vt:vector>
  </TitlesOfParts>
  <Company>MultiDVD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47</cp:revision>
  <dcterms:created xsi:type="dcterms:W3CDTF">2014-10-09T19:53:06Z</dcterms:created>
  <dcterms:modified xsi:type="dcterms:W3CDTF">2014-11-25T05:47:30Z</dcterms:modified>
</cp:coreProperties>
</file>